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1" r:id="rId1"/>
  </p:sldMasterIdLst>
  <p:sldIdLst>
    <p:sldId id="258" r:id="rId2"/>
    <p:sldId id="259" r:id="rId3"/>
    <p:sldId id="261" r:id="rId4"/>
    <p:sldId id="266" r:id="rId5"/>
    <p:sldId id="273" r:id="rId6"/>
    <p:sldId id="272" r:id="rId7"/>
    <p:sldId id="262" r:id="rId8"/>
    <p:sldId id="264" r:id="rId9"/>
    <p:sldId id="263" r:id="rId10"/>
    <p:sldId id="271" r:id="rId11"/>
    <p:sldId id="265" r:id="rId12"/>
    <p:sldId id="267" r:id="rId13"/>
    <p:sldId id="268" r:id="rId14"/>
    <p:sldId id="269"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80" autoAdjust="0"/>
  </p:normalViewPr>
  <p:slideViewPr>
    <p:cSldViewPr snapToGrid="0">
      <p:cViewPr>
        <p:scale>
          <a:sx n="96" d="100"/>
          <a:sy n="96" d="100"/>
        </p:scale>
        <p:origin x="-178" y="2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397355779"/>
      </p:ext>
    </p:extLst>
  </p:cSld>
  <p:clrMapOvr>
    <a:masterClrMapping/>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F52E81-6573-481C-B76F-0BE31680ACE3}"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558195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1389633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961590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34077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404174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09380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834828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48619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42085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588716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F52E81-6573-481C-B76F-0BE31680ACE3}"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74482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F52E81-6573-481C-B76F-0BE31680ACE3}" type="datetimeFigureOut">
              <a:rPr lang="en-IN" smtClean="0"/>
              <a:t>29-06-2021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82949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F52E81-6573-481C-B76F-0BE31680ACE3}" type="datetimeFigureOut">
              <a:rPr lang="en-IN" smtClean="0"/>
              <a:t>29-06-2021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632837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F52E81-6573-481C-B76F-0BE31680ACE3}" type="datetimeFigureOut">
              <a:rPr lang="en-IN" smtClean="0"/>
              <a:t>29-06-2021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133419942"/>
      </p:ext>
    </p:extLst>
  </p:cSld>
  <p:clrMapOvr>
    <a:masterClrMapping/>
  </p:clrMapOvr>
  <p:extLst>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F52E81-6573-481C-B76F-0BE31680ACE3}"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148632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E2F52E81-6573-481C-B76F-0BE31680ACE3}" type="datetimeFigureOut">
              <a:rPr lang="en-IN" smtClean="0"/>
              <a:t>29-06-2021</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1978710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2F52E81-6573-481C-B76F-0BE31680ACE3}" type="datetimeFigureOut">
              <a:rPr lang="en-IN" smtClean="0"/>
              <a:t>29-06-2021</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494D05C-6872-4A3E-8868-14AEE3D1E0FE}" type="slidenum">
              <a:rPr lang="en-IN" smtClean="0"/>
              <a:t>‹#›</a:t>
            </a:fld>
            <a:endParaRPr lang="en-IN"/>
          </a:p>
        </p:txBody>
      </p:sp>
    </p:spTree>
    <p:extLst>
      <p:ext uri="{BB962C8B-B14F-4D97-AF65-F5344CB8AC3E}">
        <p14:creationId xmlns:p14="http://schemas.microsoft.com/office/powerpoint/2010/main" val="1184669142"/>
      </p:ext>
    </p:extLst>
  </p:cSld>
  <p:clrMap bg1="dk1" tx1="lt1" bg2="dk2" tx2="lt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5A26E8C-C03C-4D12-B7BE-254E86FC3C9B}"/>
              </a:ext>
            </a:extLst>
          </p:cNvPr>
          <p:cNvSpPr/>
          <p:nvPr/>
        </p:nvSpPr>
        <p:spPr>
          <a:xfrm>
            <a:off x="1089595" y="1313312"/>
            <a:ext cx="10456709"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cap="none" spc="0" dirty="0">
                <a:ln/>
                <a:solidFill>
                  <a:schemeClr val="accent3"/>
                </a:solidFill>
                <a:effectLst/>
                <a:latin typeface="Times New Roman" pitchFamily="18" charset="0"/>
                <a:cs typeface="Times New Roman" pitchFamily="18" charset="0"/>
              </a:rPr>
              <a:t>Performance Benchmarking</a:t>
            </a:r>
          </a:p>
        </p:txBody>
      </p:sp>
      <p:sp>
        <p:nvSpPr>
          <p:cNvPr id="3" name="Rectangle 2">
            <a:extLst>
              <a:ext uri="{FF2B5EF4-FFF2-40B4-BE49-F238E27FC236}">
                <a16:creationId xmlns:a16="http://schemas.microsoft.com/office/drawing/2014/main" xmlns="" id="{62859A4B-92DA-4805-93D2-092A7513D6C8}"/>
              </a:ext>
            </a:extLst>
          </p:cNvPr>
          <p:cNvSpPr/>
          <p:nvPr/>
        </p:nvSpPr>
        <p:spPr>
          <a:xfrm>
            <a:off x="2021716" y="2083267"/>
            <a:ext cx="8240206"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dirty="0">
                <a:ln/>
                <a:solidFill>
                  <a:schemeClr val="accent3"/>
                </a:solidFill>
                <a:latin typeface="Times New Roman" pitchFamily="18" charset="0"/>
                <a:cs typeface="Times New Roman" pitchFamily="18" charset="0"/>
              </a:rPr>
              <a:t>Of  Type 2 Hypervisor</a:t>
            </a:r>
            <a:endParaRPr lang="en-US" sz="6600" b="1" cap="none" spc="0" dirty="0">
              <a:ln/>
              <a:solidFill>
                <a:schemeClr val="accent3"/>
              </a:solidFill>
              <a:effectLst/>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6ECBC84E-9BB6-4752-A84C-361326C44C40}"/>
              </a:ext>
            </a:extLst>
          </p:cNvPr>
          <p:cNvPicPr>
            <a:picLocks noChangeAspect="1"/>
          </p:cNvPicPr>
          <p:nvPr/>
        </p:nvPicPr>
        <p:blipFill>
          <a:blip r:embed="rId2"/>
          <a:stretch>
            <a:fillRect/>
          </a:stretch>
        </p:blipFill>
        <p:spPr>
          <a:xfrm>
            <a:off x="222405" y="205620"/>
            <a:ext cx="2286198" cy="1066892"/>
          </a:xfrm>
          <a:prstGeom prst="rect">
            <a:avLst/>
          </a:prstGeom>
        </p:spPr>
      </p:pic>
      <p:sp>
        <p:nvSpPr>
          <p:cNvPr id="5" name="Rectangle 4">
            <a:extLst>
              <a:ext uri="{FF2B5EF4-FFF2-40B4-BE49-F238E27FC236}">
                <a16:creationId xmlns:a16="http://schemas.microsoft.com/office/drawing/2014/main" xmlns="" id="{BE9C079B-076D-463F-943C-1EE5FED9E2C5}"/>
              </a:ext>
            </a:extLst>
          </p:cNvPr>
          <p:cNvSpPr/>
          <p:nvPr/>
        </p:nvSpPr>
        <p:spPr>
          <a:xfrm>
            <a:off x="9262214" y="4236635"/>
            <a:ext cx="2326278" cy="553998"/>
          </a:xfrm>
          <a:prstGeom prst="rect">
            <a:avLst/>
          </a:prstGeom>
          <a:noFill/>
        </p:spPr>
        <p:txBody>
          <a:bodyPr wrap="none" lIns="91440" tIns="45720" rIns="91440" bIns="45720">
            <a:spAutoFit/>
          </a:bodyPr>
          <a:lstStyle/>
          <a:p>
            <a:pPr algn="ctr"/>
            <a:r>
              <a:rPr lang="en-US" sz="3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Presented By</a:t>
            </a:r>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sp>
        <p:nvSpPr>
          <p:cNvPr id="6" name="Rectangle 5">
            <a:extLst>
              <a:ext uri="{FF2B5EF4-FFF2-40B4-BE49-F238E27FC236}">
                <a16:creationId xmlns:a16="http://schemas.microsoft.com/office/drawing/2014/main" xmlns="" id="{58466B33-8EEC-4F9E-ADD3-599AB5229A59}"/>
              </a:ext>
            </a:extLst>
          </p:cNvPr>
          <p:cNvSpPr/>
          <p:nvPr/>
        </p:nvSpPr>
        <p:spPr>
          <a:xfrm>
            <a:off x="10027872" y="5008482"/>
            <a:ext cx="1569532" cy="338554"/>
          </a:xfrm>
          <a:prstGeom prst="rect">
            <a:avLst/>
          </a:prstGeom>
          <a:noFill/>
        </p:spPr>
        <p:txBody>
          <a:bodyPr wrap="none" lIns="91440" tIns="45720" rIns="91440" bIns="45720">
            <a:spAutoFit/>
          </a:bodyPr>
          <a:lstStyle/>
          <a:p>
            <a:pPr algn="ct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Ananya Agarwal</a:t>
            </a:r>
          </a:p>
        </p:txBody>
      </p:sp>
      <p:sp>
        <p:nvSpPr>
          <p:cNvPr id="7" name="Rectangle 6">
            <a:extLst>
              <a:ext uri="{FF2B5EF4-FFF2-40B4-BE49-F238E27FC236}">
                <a16:creationId xmlns:a16="http://schemas.microsoft.com/office/drawing/2014/main" xmlns="" id="{0B8BD4D8-277B-4BF8-93A6-DDF3E49E6DEF}"/>
              </a:ext>
            </a:extLst>
          </p:cNvPr>
          <p:cNvSpPr/>
          <p:nvPr/>
        </p:nvSpPr>
        <p:spPr>
          <a:xfrm>
            <a:off x="10025404" y="4742625"/>
            <a:ext cx="1422184" cy="338554"/>
          </a:xfrm>
          <a:prstGeom prst="rect">
            <a:avLst/>
          </a:prstGeom>
          <a:noFill/>
        </p:spPr>
        <p:txBody>
          <a:bodyPr wrap="none" lIns="91440" tIns="45720" rIns="91440" bIns="45720">
            <a:spAutoFit/>
          </a:bodyPr>
          <a:lstStyle/>
          <a:p>
            <a:pPr algn="ct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Shahrukh khan</a:t>
            </a:r>
          </a:p>
        </p:txBody>
      </p:sp>
      <p:sp>
        <p:nvSpPr>
          <p:cNvPr id="8" name="Rectangle 7">
            <a:extLst>
              <a:ext uri="{FF2B5EF4-FFF2-40B4-BE49-F238E27FC236}">
                <a16:creationId xmlns:a16="http://schemas.microsoft.com/office/drawing/2014/main" xmlns="" id="{2B43F727-00EB-4AFD-9392-BA826109091D}"/>
              </a:ext>
            </a:extLst>
          </p:cNvPr>
          <p:cNvSpPr/>
          <p:nvPr/>
        </p:nvSpPr>
        <p:spPr>
          <a:xfrm>
            <a:off x="9926082" y="5292680"/>
            <a:ext cx="1410835" cy="338554"/>
          </a:xfrm>
          <a:prstGeom prst="rect">
            <a:avLst/>
          </a:prstGeom>
          <a:noFill/>
        </p:spPr>
        <p:txBody>
          <a:bodyPr wrap="none" lIns="91440" tIns="45720" rIns="91440" bIns="45720">
            <a:spAutoFit/>
          </a:bodyPr>
          <a:lstStyle/>
          <a:p>
            <a:pPr algn="ct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Nitin </a:t>
            </a:r>
            <a:r>
              <a:rPr lang="en-US" sz="1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Agrawal</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endParaRPr>
          </a:p>
        </p:txBody>
      </p:sp>
      <p:sp>
        <p:nvSpPr>
          <p:cNvPr id="9" name="Rectangle 8">
            <a:extLst>
              <a:ext uri="{FF2B5EF4-FFF2-40B4-BE49-F238E27FC236}">
                <a16:creationId xmlns:a16="http://schemas.microsoft.com/office/drawing/2014/main" xmlns="" id="{617900FB-907B-45C1-BE1D-EBB7CE0A94EE}"/>
              </a:ext>
            </a:extLst>
          </p:cNvPr>
          <p:cNvSpPr/>
          <p:nvPr/>
        </p:nvSpPr>
        <p:spPr>
          <a:xfrm>
            <a:off x="9926082" y="5549798"/>
            <a:ext cx="1798023" cy="338554"/>
          </a:xfrm>
          <a:prstGeom prst="rect">
            <a:avLst/>
          </a:prstGeom>
          <a:noFill/>
        </p:spPr>
        <p:txBody>
          <a:bodyPr wrap="square" lIns="91440" tIns="45720" rIns="91440" bIns="45720">
            <a:spAutoFit/>
          </a:bodyPr>
          <a:lstStyle/>
          <a:p>
            <a:pPr algn="ctr"/>
            <a:r>
              <a:rPr lang="en-US" sz="16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Abhitrapt</a:t>
            </a:r>
            <a:r>
              <a:rPr lang="en-US" sz="1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 </a:t>
            </a:r>
            <a:r>
              <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Gautam</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endParaRPr>
          </a:p>
        </p:txBody>
      </p:sp>
      <p:sp>
        <p:nvSpPr>
          <p:cNvPr id="10" name="Rectangle 9">
            <a:extLst>
              <a:ext uri="{FF2B5EF4-FFF2-40B4-BE49-F238E27FC236}">
                <a16:creationId xmlns:a16="http://schemas.microsoft.com/office/drawing/2014/main" xmlns="" id="{14879E60-5AEA-45AE-927F-1E269575AADD}"/>
              </a:ext>
            </a:extLst>
          </p:cNvPr>
          <p:cNvSpPr/>
          <p:nvPr/>
        </p:nvSpPr>
        <p:spPr>
          <a:xfrm>
            <a:off x="10050134" y="5794727"/>
            <a:ext cx="1343637" cy="338554"/>
          </a:xfrm>
          <a:prstGeom prst="rect">
            <a:avLst/>
          </a:prstGeom>
          <a:noFill/>
        </p:spPr>
        <p:txBody>
          <a:bodyPr wrap="none" lIns="91440" tIns="45720" rIns="91440" bIns="45720">
            <a:spAutoFit/>
          </a:bodyPr>
          <a:lstStyle/>
          <a:p>
            <a:pPr algn="ctr"/>
            <a:r>
              <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Shivam Singh</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endParaRPr>
          </a:p>
        </p:txBody>
      </p:sp>
      <p:pic>
        <p:nvPicPr>
          <p:cNvPr id="11" name="Picture 10">
            <a:extLst>
              <a:ext uri="{FF2B5EF4-FFF2-40B4-BE49-F238E27FC236}">
                <a16:creationId xmlns:a16="http://schemas.microsoft.com/office/drawing/2014/main" xmlns="" id="{5E458E04-8A8D-4FD9-9550-B0C80F57EB0B}"/>
              </a:ext>
            </a:extLst>
          </p:cNvPr>
          <p:cNvPicPr>
            <a:picLocks noChangeAspect="1"/>
          </p:cNvPicPr>
          <p:nvPr/>
        </p:nvPicPr>
        <p:blipFill>
          <a:blip r:embed="rId3"/>
          <a:stretch>
            <a:fillRect/>
          </a:stretch>
        </p:blipFill>
        <p:spPr>
          <a:xfrm>
            <a:off x="3519044" y="3102069"/>
            <a:ext cx="4730496" cy="2359888"/>
          </a:xfrm>
          <a:prstGeom prst="rect">
            <a:avLst/>
          </a:prstGeom>
        </p:spPr>
      </p:pic>
      <p:sp>
        <p:nvSpPr>
          <p:cNvPr id="12" name="Rectangle 11">
            <a:extLst>
              <a:ext uri="{FF2B5EF4-FFF2-40B4-BE49-F238E27FC236}">
                <a16:creationId xmlns:a16="http://schemas.microsoft.com/office/drawing/2014/main" xmlns="" id="{81CD3E2E-562A-41D7-BA92-82D97FCDA254}"/>
              </a:ext>
            </a:extLst>
          </p:cNvPr>
          <p:cNvSpPr/>
          <p:nvPr/>
        </p:nvSpPr>
        <p:spPr>
          <a:xfrm>
            <a:off x="3361929" y="5557429"/>
            <a:ext cx="4991496" cy="523220"/>
          </a:xfrm>
          <a:prstGeom prst="rect">
            <a:avLst/>
          </a:prstGeom>
          <a:noFill/>
        </p:spPr>
        <p:txBody>
          <a:bodyPr wrap="none" lIns="91440" tIns="45720" rIns="91440" bIns="45720">
            <a:spAutoFit/>
          </a:bodyPr>
          <a:lstStyle/>
          <a:p>
            <a:pPr algn="ct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Mentor: Mr. Saurabh Singhal Sir </a:t>
            </a:r>
            <a:endPar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14669334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2E9ED4C-AB19-440A-ABE6-EC874460AFDD}"/>
              </a:ext>
            </a:extLst>
          </p:cNvPr>
          <p:cNvSpPr/>
          <p:nvPr/>
        </p:nvSpPr>
        <p:spPr>
          <a:xfrm>
            <a:off x="1347216" y="463832"/>
            <a:ext cx="6550191" cy="1015663"/>
          </a:xfrm>
          <a:prstGeom prst="rect">
            <a:avLst/>
          </a:prstGeom>
          <a:noFill/>
        </p:spPr>
        <p:txBody>
          <a:bodyPr wrap="non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Glance color codes:-</a:t>
            </a:r>
          </a:p>
        </p:txBody>
      </p:sp>
      <p:sp>
        <p:nvSpPr>
          <p:cNvPr id="4" name="TextBox 3">
            <a:extLst>
              <a:ext uri="{FF2B5EF4-FFF2-40B4-BE49-F238E27FC236}">
                <a16:creationId xmlns:a16="http://schemas.microsoft.com/office/drawing/2014/main" xmlns="" id="{59861A64-7751-4B54-A3B1-F4BC97AC42A5}"/>
              </a:ext>
            </a:extLst>
          </p:cNvPr>
          <p:cNvSpPr txBox="1"/>
          <p:nvPr/>
        </p:nvSpPr>
        <p:spPr>
          <a:xfrm>
            <a:off x="961694" y="1845595"/>
            <a:ext cx="6094520" cy="3785652"/>
          </a:xfrm>
          <a:prstGeom prst="rect">
            <a:avLst/>
          </a:prstGeom>
          <a:noFill/>
        </p:spPr>
        <p:txBody>
          <a:bodyPr wrap="square">
            <a:spAutoFit/>
          </a:bodyPr>
          <a:lstStyle/>
          <a:p>
            <a:pPr algn="just"/>
            <a:r>
              <a:rPr lang="en-IN" sz="2000" dirty="0">
                <a:latin typeface="Times New Roman" pitchFamily="18" charset="0"/>
                <a:cs typeface="Times New Roman" pitchFamily="18" charset="0"/>
              </a:rPr>
              <a:t>Meaning of Glances color code:</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1. </a:t>
            </a:r>
            <a:r>
              <a:rPr lang="en-IN" sz="2000" dirty="0">
                <a:solidFill>
                  <a:srgbClr val="92D050"/>
                </a:solidFill>
                <a:latin typeface="Times New Roman" pitchFamily="18" charset="0"/>
                <a:cs typeface="Times New Roman" pitchFamily="18" charset="0"/>
              </a:rPr>
              <a:t>GREEN</a:t>
            </a:r>
            <a:r>
              <a:rPr lang="en-IN" sz="2000" dirty="0">
                <a:latin typeface="Times New Roman" pitchFamily="18" charset="0"/>
                <a:cs typeface="Times New Roman" pitchFamily="18" charset="0"/>
              </a:rPr>
              <a:t>  : OK (everything is fine)</a:t>
            </a:r>
          </a:p>
          <a:p>
            <a:pPr algn="just"/>
            <a:r>
              <a:rPr lang="en-IN" sz="2000" dirty="0">
                <a:latin typeface="Times New Roman" pitchFamily="18" charset="0"/>
                <a:cs typeface="Times New Roman" pitchFamily="18" charset="0"/>
              </a:rPr>
              <a:t>2. </a:t>
            </a:r>
            <a:r>
              <a:rPr lang="en-IN" sz="2000" dirty="0">
                <a:solidFill>
                  <a:srgbClr val="0070C0"/>
                </a:solidFill>
                <a:latin typeface="Times New Roman" pitchFamily="18" charset="0"/>
                <a:cs typeface="Times New Roman" pitchFamily="18" charset="0"/>
              </a:rPr>
              <a:t>BLUE</a:t>
            </a:r>
            <a:r>
              <a:rPr lang="en-IN" sz="2000" dirty="0">
                <a:latin typeface="Times New Roman" pitchFamily="18" charset="0"/>
                <a:cs typeface="Times New Roman" pitchFamily="18" charset="0"/>
              </a:rPr>
              <a:t>      : CAREFUL (need attention)</a:t>
            </a:r>
          </a:p>
          <a:p>
            <a:pPr algn="just"/>
            <a:r>
              <a:rPr lang="en-IN" sz="2000" dirty="0">
                <a:latin typeface="Times New Roman" pitchFamily="18" charset="0"/>
                <a:cs typeface="Times New Roman" pitchFamily="18" charset="0"/>
              </a:rPr>
              <a:t>3. </a:t>
            </a:r>
            <a:r>
              <a:rPr lang="en-IN" sz="2000" dirty="0">
                <a:solidFill>
                  <a:srgbClr val="7030A0"/>
                </a:solidFill>
                <a:latin typeface="Times New Roman" pitchFamily="18" charset="0"/>
                <a:cs typeface="Times New Roman" pitchFamily="18" charset="0"/>
              </a:rPr>
              <a:t>VIOLET </a:t>
            </a:r>
            <a:r>
              <a:rPr lang="en-IN" sz="2000" dirty="0">
                <a:latin typeface="Times New Roman" pitchFamily="18" charset="0"/>
                <a:cs typeface="Times New Roman" pitchFamily="18" charset="0"/>
              </a:rPr>
              <a:t> : WARNING (alert)</a:t>
            </a:r>
          </a:p>
          <a:p>
            <a:pPr algn="just"/>
            <a:r>
              <a:rPr lang="en-IN" sz="2000" dirty="0">
                <a:latin typeface="Times New Roman" pitchFamily="18" charset="0"/>
                <a:cs typeface="Times New Roman" pitchFamily="18" charset="0"/>
              </a:rPr>
              <a:t>4. </a:t>
            </a:r>
            <a:r>
              <a:rPr lang="en-IN" sz="2000" dirty="0">
                <a:solidFill>
                  <a:srgbClr val="FF0000"/>
                </a:solidFill>
                <a:latin typeface="Times New Roman" pitchFamily="18" charset="0"/>
                <a:cs typeface="Times New Roman" pitchFamily="18" charset="0"/>
              </a:rPr>
              <a:t>RED</a:t>
            </a:r>
            <a:r>
              <a:rPr lang="en-IN" sz="2000" dirty="0">
                <a:latin typeface="Times New Roman" pitchFamily="18" charset="0"/>
                <a:cs typeface="Times New Roman" pitchFamily="18" charset="0"/>
              </a:rPr>
              <a:t>       : CRITICAL (critical)</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We can set thresholds in configuration file. </a:t>
            </a:r>
          </a:p>
          <a:p>
            <a:pPr algn="just"/>
            <a:r>
              <a:rPr lang="en-IN" sz="2000" dirty="0">
                <a:latin typeface="Times New Roman" pitchFamily="18" charset="0"/>
                <a:cs typeface="Times New Roman" pitchFamily="18" charset="0"/>
              </a:rPr>
              <a:t>By default thresholds set is (careful=50, warning=70 and critical=90</a:t>
            </a:r>
            <a:r>
              <a:rPr lang="en-IN" sz="2000" dirty="0" smtClean="0">
                <a:latin typeface="Times New Roman" pitchFamily="18" charset="0"/>
                <a:cs typeface="Times New Roman" pitchFamily="18" charset="0"/>
              </a:rPr>
              <a:t>), we </a:t>
            </a:r>
            <a:r>
              <a:rPr lang="en-IN" sz="2000" dirty="0">
                <a:latin typeface="Times New Roman" pitchFamily="18" charset="0"/>
                <a:cs typeface="Times New Roman" pitchFamily="18" charset="0"/>
              </a:rPr>
              <a:t>can customized as per our needs. </a:t>
            </a:r>
          </a:p>
          <a:p>
            <a:pPr algn="just"/>
            <a:r>
              <a:rPr lang="en-IN" sz="2000" dirty="0">
                <a:latin typeface="Times New Roman" pitchFamily="18" charset="0"/>
                <a:cs typeface="Times New Roman" pitchFamily="18" charset="0"/>
              </a:rPr>
              <a:t>The default configuration file is located at ‘/etc/glances/glances.conf’.</a:t>
            </a:r>
          </a:p>
        </p:txBody>
      </p:sp>
    </p:spTree>
    <p:extLst>
      <p:ext uri="{BB962C8B-B14F-4D97-AF65-F5344CB8AC3E}">
        <p14:creationId xmlns:p14="http://schemas.microsoft.com/office/powerpoint/2010/main" val="1504620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6DB3AD9-039E-4E75-806F-A6A78619098B}"/>
              </a:ext>
            </a:extLst>
          </p:cNvPr>
          <p:cNvSpPr/>
          <p:nvPr/>
        </p:nvSpPr>
        <p:spPr>
          <a:xfrm>
            <a:off x="205513" y="250768"/>
            <a:ext cx="11996618"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cap="none" spc="0" dirty="0">
                <a:ln/>
                <a:solidFill>
                  <a:schemeClr val="accent3"/>
                </a:solidFill>
                <a:effectLst/>
                <a:latin typeface="Times New Roman" pitchFamily="18" charset="0"/>
                <a:cs typeface="Times New Roman" pitchFamily="18" charset="0"/>
              </a:rPr>
              <a:t>Factors Considered for Benchmark </a:t>
            </a:r>
          </a:p>
        </p:txBody>
      </p:sp>
      <p:sp>
        <p:nvSpPr>
          <p:cNvPr id="4" name="TextBox 3">
            <a:extLst>
              <a:ext uri="{FF2B5EF4-FFF2-40B4-BE49-F238E27FC236}">
                <a16:creationId xmlns:a16="http://schemas.microsoft.com/office/drawing/2014/main" xmlns="" id="{0DF4A376-F2DC-4421-9F0B-2154C0422B42}"/>
              </a:ext>
            </a:extLst>
          </p:cNvPr>
          <p:cNvSpPr txBox="1"/>
          <p:nvPr/>
        </p:nvSpPr>
        <p:spPr>
          <a:xfrm>
            <a:off x="419469" y="1472772"/>
            <a:ext cx="6094520" cy="3477875"/>
          </a:xfrm>
          <a:prstGeom prst="rect">
            <a:avLst/>
          </a:prstGeom>
          <a:noFill/>
        </p:spPr>
        <p:txBody>
          <a:bodyPr wrap="square">
            <a:spAutoFit/>
          </a:bodyPr>
          <a:lstStyle/>
          <a:p>
            <a:pPr algn="just"/>
            <a:r>
              <a:rPr lang="en-US" sz="2000" dirty="0">
                <a:latin typeface="Times New Roman" pitchFamily="18" charset="0"/>
                <a:cs typeface="Times New Roman" pitchFamily="18" charset="0"/>
              </a:rPr>
              <a:t>The Factors considered for benchmarking the performance of Type 2 Hypervisors are:</a:t>
            </a:r>
          </a:p>
          <a:p>
            <a:pPr algn="just"/>
            <a:endParaRPr lang="en-US" sz="2000" dirty="0">
              <a:latin typeface="Times New Roman" pitchFamily="18" charset="0"/>
              <a:cs typeface="Times New Roman" pitchFamily="18" charset="0"/>
            </a:endParaRPr>
          </a:p>
          <a:p>
            <a:pPr marL="285750" indent="-285750" algn="just">
              <a:buClr>
                <a:srgbClr val="FFFF00"/>
              </a:buClr>
              <a:buFont typeface="Wingdings" panose="05000000000000000000" pitchFamily="2" charset="2"/>
              <a:buChar char="v"/>
            </a:pPr>
            <a:r>
              <a:rPr lang="en-US" sz="2000" dirty="0">
                <a:latin typeface="Times New Roman" pitchFamily="18" charset="0"/>
                <a:cs typeface="Times New Roman" pitchFamily="18" charset="0"/>
              </a:rPr>
              <a:t>CPU Usage - CPU performance measurement is very important for large scale infrastructure like cloud data canters. In Large scale systems CPU Computing power is allocated/ shared in between to run multi tenant environments. It includes the percentage of CPU used for carried out the task given by the stress. </a:t>
            </a:r>
          </a:p>
          <a:p>
            <a:pPr algn="just">
              <a:buClr>
                <a:srgbClr val="FFFF00"/>
              </a:buClr>
            </a:pPr>
            <a:endParaRPr lang="en-US" sz="2000" dirty="0">
              <a:latin typeface="Times New Roman" pitchFamily="18" charset="0"/>
              <a:cs typeface="Times New Roman" pitchFamily="18" charset="0"/>
            </a:endParaRPr>
          </a:p>
          <a:p>
            <a:pPr marL="285750" indent="-285750" algn="just">
              <a:buClr>
                <a:srgbClr val="FFFF00"/>
              </a:buClr>
              <a:buFont typeface="Wingdings" panose="05000000000000000000" pitchFamily="2" charset="2"/>
              <a:buChar char="v"/>
            </a:pPr>
            <a:r>
              <a:rPr lang="en-US" sz="2000" dirty="0">
                <a:latin typeface="Times New Roman" pitchFamily="18" charset="0"/>
                <a:cs typeface="Times New Roman" pitchFamily="18" charset="0"/>
              </a:rPr>
              <a:t>Memory Usage-</a:t>
            </a:r>
          </a:p>
        </p:txBody>
      </p:sp>
    </p:spTree>
    <p:extLst>
      <p:ext uri="{BB962C8B-B14F-4D97-AF65-F5344CB8AC3E}">
        <p14:creationId xmlns:p14="http://schemas.microsoft.com/office/powerpoint/2010/main" val="3013243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80D5B80-21FD-407D-BBD3-925AA6A8DC76}"/>
              </a:ext>
            </a:extLst>
          </p:cNvPr>
          <p:cNvSpPr/>
          <p:nvPr/>
        </p:nvSpPr>
        <p:spPr>
          <a:xfrm>
            <a:off x="86599" y="224135"/>
            <a:ext cx="6088526"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cap="none" spc="0" dirty="0">
                <a:ln/>
                <a:solidFill>
                  <a:schemeClr val="accent3"/>
                </a:solidFill>
                <a:effectLst/>
                <a:latin typeface="Times New Roman" pitchFamily="18" charset="0"/>
                <a:cs typeface="Times New Roman" pitchFamily="18" charset="0"/>
              </a:rPr>
              <a:t>Result Obtained</a:t>
            </a:r>
          </a:p>
        </p:txBody>
      </p:sp>
      <p:pic>
        <p:nvPicPr>
          <p:cNvPr id="4" name="Picture 3">
            <a:extLst>
              <a:ext uri="{FF2B5EF4-FFF2-40B4-BE49-F238E27FC236}">
                <a16:creationId xmlns:a16="http://schemas.microsoft.com/office/drawing/2014/main" xmlns="" id="{435ED244-4EB4-4AB2-8864-35F94F2646FA}"/>
              </a:ext>
            </a:extLst>
          </p:cNvPr>
          <p:cNvPicPr>
            <a:picLocks noChangeAspect="1"/>
          </p:cNvPicPr>
          <p:nvPr/>
        </p:nvPicPr>
        <p:blipFill>
          <a:blip r:embed="rId2"/>
          <a:stretch>
            <a:fillRect/>
          </a:stretch>
        </p:blipFill>
        <p:spPr>
          <a:xfrm>
            <a:off x="6618579" y="3269227"/>
            <a:ext cx="4095889" cy="2752725"/>
          </a:xfrm>
          <a:prstGeom prst="rect">
            <a:avLst/>
          </a:prstGeom>
        </p:spPr>
      </p:pic>
      <p:pic>
        <p:nvPicPr>
          <p:cNvPr id="5" name="Picture 4">
            <a:extLst>
              <a:ext uri="{FF2B5EF4-FFF2-40B4-BE49-F238E27FC236}">
                <a16:creationId xmlns:a16="http://schemas.microsoft.com/office/drawing/2014/main" xmlns="" id="{69BD7566-1B93-46B7-89F1-288352CFD1B2}"/>
              </a:ext>
            </a:extLst>
          </p:cNvPr>
          <p:cNvPicPr>
            <a:picLocks noChangeAspect="1"/>
          </p:cNvPicPr>
          <p:nvPr/>
        </p:nvPicPr>
        <p:blipFill>
          <a:blip r:embed="rId3"/>
          <a:stretch>
            <a:fillRect/>
          </a:stretch>
        </p:blipFill>
        <p:spPr>
          <a:xfrm>
            <a:off x="676539" y="3899238"/>
            <a:ext cx="5391150" cy="1438275"/>
          </a:xfrm>
          <a:prstGeom prst="rect">
            <a:avLst/>
          </a:prstGeom>
        </p:spPr>
      </p:pic>
      <p:sp>
        <p:nvSpPr>
          <p:cNvPr id="6" name="TextBox 5">
            <a:extLst>
              <a:ext uri="{FF2B5EF4-FFF2-40B4-BE49-F238E27FC236}">
                <a16:creationId xmlns:a16="http://schemas.microsoft.com/office/drawing/2014/main" xmlns="" id="{0D78EC31-74BF-4024-8399-4DA9B214F142}"/>
              </a:ext>
            </a:extLst>
          </p:cNvPr>
          <p:cNvSpPr txBox="1"/>
          <p:nvPr/>
        </p:nvSpPr>
        <p:spPr>
          <a:xfrm>
            <a:off x="377543" y="1260629"/>
            <a:ext cx="5989143" cy="1292662"/>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There is the result obtained on performing the benchmarking on two different hypervisors that is VMware and Virtual Box</a:t>
            </a:r>
            <a:r>
              <a:rPr lang="en-IN" sz="2000" dirty="0">
                <a:latin typeface="Times New Roman" pitchFamily="18" charset="0"/>
                <a:cs typeface="Times New Roman" pitchFamily="18" charset="0"/>
              </a:rPr>
              <a:t> of two VM’s that is :</a:t>
            </a:r>
          </a:p>
          <a:p>
            <a:endParaRPr lang="en-IN" dirty="0"/>
          </a:p>
        </p:txBody>
      </p:sp>
      <p:sp>
        <p:nvSpPr>
          <p:cNvPr id="7" name="Rectangle 6">
            <a:extLst>
              <a:ext uri="{FF2B5EF4-FFF2-40B4-BE49-F238E27FC236}">
                <a16:creationId xmlns:a16="http://schemas.microsoft.com/office/drawing/2014/main" xmlns="" id="{127F8C9A-E083-4C1E-9935-F04A005EB476}"/>
              </a:ext>
            </a:extLst>
          </p:cNvPr>
          <p:cNvSpPr/>
          <p:nvPr/>
        </p:nvSpPr>
        <p:spPr>
          <a:xfrm>
            <a:off x="459296" y="2345897"/>
            <a:ext cx="5343129"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 Ubuntu VM-</a:t>
            </a:r>
          </a:p>
        </p:txBody>
      </p:sp>
    </p:spTree>
    <p:extLst>
      <p:ext uri="{BB962C8B-B14F-4D97-AF65-F5344CB8AC3E}">
        <p14:creationId xmlns:p14="http://schemas.microsoft.com/office/powerpoint/2010/main" val="4155681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B262AD5-D1F3-44D1-B5A0-6E83CB48E23C}"/>
              </a:ext>
            </a:extLst>
          </p:cNvPr>
          <p:cNvPicPr>
            <a:picLocks noChangeAspect="1"/>
          </p:cNvPicPr>
          <p:nvPr/>
        </p:nvPicPr>
        <p:blipFill>
          <a:blip r:embed="rId2"/>
          <a:stretch>
            <a:fillRect/>
          </a:stretch>
        </p:blipFill>
        <p:spPr>
          <a:xfrm>
            <a:off x="704850" y="3668928"/>
            <a:ext cx="5391150" cy="1438275"/>
          </a:xfrm>
          <a:prstGeom prst="rect">
            <a:avLst/>
          </a:prstGeom>
        </p:spPr>
      </p:pic>
      <p:sp>
        <p:nvSpPr>
          <p:cNvPr id="5" name="Rectangle 4">
            <a:extLst>
              <a:ext uri="{FF2B5EF4-FFF2-40B4-BE49-F238E27FC236}">
                <a16:creationId xmlns:a16="http://schemas.microsoft.com/office/drawing/2014/main" xmlns="" id="{7A565087-49C4-42E2-9486-E77AECE83500}"/>
              </a:ext>
            </a:extLst>
          </p:cNvPr>
          <p:cNvSpPr/>
          <p:nvPr/>
        </p:nvSpPr>
        <p:spPr>
          <a:xfrm>
            <a:off x="408718" y="641385"/>
            <a:ext cx="5763886" cy="1107996"/>
          </a:xfrm>
          <a:prstGeom prst="rect">
            <a:avLst/>
          </a:prstGeom>
          <a:noFill/>
        </p:spPr>
        <p:txBody>
          <a:bodyPr wrap="none" lIns="91440" tIns="45720" rIns="91440" bIns="45720">
            <a:spAutoFit/>
          </a:bodyPr>
          <a:lstStyle/>
          <a:p>
            <a:pPr algn="ctr"/>
            <a:r>
              <a:rPr lang="en-U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For Fedora VM-</a:t>
            </a:r>
          </a:p>
        </p:txBody>
      </p:sp>
      <p:pic>
        <p:nvPicPr>
          <p:cNvPr id="6" name="Picture 5">
            <a:extLst>
              <a:ext uri="{FF2B5EF4-FFF2-40B4-BE49-F238E27FC236}">
                <a16:creationId xmlns:a16="http://schemas.microsoft.com/office/drawing/2014/main" xmlns="" id="{C10FE30D-DE89-4219-BB7C-CB223F55D22B}"/>
              </a:ext>
            </a:extLst>
          </p:cNvPr>
          <p:cNvPicPr/>
          <p:nvPr/>
        </p:nvPicPr>
        <p:blipFill>
          <a:blip r:embed="rId3"/>
          <a:stretch>
            <a:fillRect/>
          </a:stretch>
        </p:blipFill>
        <p:spPr>
          <a:xfrm>
            <a:off x="6495171" y="2354478"/>
            <a:ext cx="4581525" cy="2752725"/>
          </a:xfrm>
          <a:prstGeom prst="rect">
            <a:avLst/>
          </a:prstGeom>
        </p:spPr>
      </p:pic>
    </p:spTree>
    <p:extLst>
      <p:ext uri="{BB962C8B-B14F-4D97-AF65-F5344CB8AC3E}">
        <p14:creationId xmlns:p14="http://schemas.microsoft.com/office/powerpoint/2010/main" val="2425653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D22B802-33C6-4AEB-A0EB-1CE0B392E759}"/>
              </a:ext>
            </a:extLst>
          </p:cNvPr>
          <p:cNvSpPr/>
          <p:nvPr/>
        </p:nvSpPr>
        <p:spPr>
          <a:xfrm>
            <a:off x="739460" y="392811"/>
            <a:ext cx="4445449"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cap="none" spc="0" dirty="0">
                <a:ln/>
                <a:solidFill>
                  <a:schemeClr val="accent3"/>
                </a:solidFill>
                <a:effectLst/>
                <a:latin typeface="Times New Roman" pitchFamily="18" charset="0"/>
                <a:cs typeface="Times New Roman" pitchFamily="18" charset="0"/>
              </a:rPr>
              <a:t>Conclusion</a:t>
            </a:r>
            <a:r>
              <a:rPr lang="en-US" sz="6000" b="1" cap="none" spc="0" dirty="0">
                <a:ln/>
                <a:solidFill>
                  <a:schemeClr val="accent3"/>
                </a:solidFill>
                <a:effectLst/>
              </a:rPr>
              <a:t> </a:t>
            </a:r>
          </a:p>
        </p:txBody>
      </p:sp>
      <p:sp>
        <p:nvSpPr>
          <p:cNvPr id="3" name="TextBox 2">
            <a:extLst>
              <a:ext uri="{FF2B5EF4-FFF2-40B4-BE49-F238E27FC236}">
                <a16:creationId xmlns:a16="http://schemas.microsoft.com/office/drawing/2014/main" xmlns="" id="{ABCF433B-7873-4C20-B14F-9F548EBF3B37}"/>
              </a:ext>
            </a:extLst>
          </p:cNvPr>
          <p:cNvSpPr txBox="1"/>
          <p:nvPr/>
        </p:nvSpPr>
        <p:spPr>
          <a:xfrm>
            <a:off x="678547" y="1713390"/>
            <a:ext cx="6379201" cy="3416320"/>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At last we conclude by focusing on study of Virtualization, Hypervisor and Benchmarking. We have carried out experiment to benchmark different hypervisor performance with respect to CPU usage and memory usage. From the experiment carried out we may conclude </a:t>
            </a:r>
            <a:r>
              <a:rPr lang="en-US" sz="2400" dirty="0" smtClean="0">
                <a:latin typeface="Times New Roman" pitchFamily="18" charset="0"/>
                <a:cs typeface="Times New Roman" pitchFamily="18" charset="0"/>
              </a:rPr>
              <a:t>that Virtual Box is best at it is open source and we can take as many snapshots we want and its performance is also best as compared to VMware.</a:t>
            </a:r>
            <a:endParaRPr lang="en-IN" sz="24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BB2417E9-25A6-4EF9-BDD4-A24070931C41}"/>
              </a:ext>
            </a:extLst>
          </p:cNvPr>
          <p:cNvPicPr>
            <a:picLocks noChangeAspect="1"/>
          </p:cNvPicPr>
          <p:nvPr/>
        </p:nvPicPr>
        <p:blipFill>
          <a:blip r:embed="rId2"/>
          <a:stretch>
            <a:fillRect/>
          </a:stretch>
        </p:blipFill>
        <p:spPr>
          <a:xfrm>
            <a:off x="7585229" y="2772653"/>
            <a:ext cx="4390748" cy="3796823"/>
          </a:xfrm>
          <a:prstGeom prst="rect">
            <a:avLst/>
          </a:prstGeom>
        </p:spPr>
      </p:pic>
    </p:spTree>
    <p:extLst>
      <p:ext uri="{BB962C8B-B14F-4D97-AF65-F5344CB8AC3E}">
        <p14:creationId xmlns:p14="http://schemas.microsoft.com/office/powerpoint/2010/main" val="4090159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C1BFCA2-6D66-420B-9D0B-A570C49D3071}"/>
              </a:ext>
            </a:extLst>
          </p:cNvPr>
          <p:cNvPicPr>
            <a:picLocks noChangeAspect="1"/>
          </p:cNvPicPr>
          <p:nvPr/>
        </p:nvPicPr>
        <p:blipFill>
          <a:blip r:embed="rId2"/>
          <a:stretch>
            <a:fillRect/>
          </a:stretch>
        </p:blipFill>
        <p:spPr>
          <a:xfrm>
            <a:off x="2285670" y="892844"/>
            <a:ext cx="7620660" cy="5072312"/>
          </a:xfrm>
          <a:prstGeom prst="rect">
            <a:avLst/>
          </a:prstGeom>
        </p:spPr>
      </p:pic>
    </p:spTree>
    <p:extLst>
      <p:ext uri="{BB962C8B-B14F-4D97-AF65-F5344CB8AC3E}">
        <p14:creationId xmlns:p14="http://schemas.microsoft.com/office/powerpoint/2010/main" val="33501714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2E55B95-9B24-4E2A-99E3-E76997FEACCA}"/>
              </a:ext>
            </a:extLst>
          </p:cNvPr>
          <p:cNvSpPr/>
          <p:nvPr/>
        </p:nvSpPr>
        <p:spPr>
          <a:xfrm>
            <a:off x="394806" y="383933"/>
            <a:ext cx="4779643"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dirty="0">
                <a:ln/>
                <a:solidFill>
                  <a:schemeClr val="accent3"/>
                </a:solidFill>
                <a:latin typeface="Times New Roman" pitchFamily="18" charset="0"/>
                <a:cs typeface="Times New Roman" pitchFamily="18" charset="0"/>
              </a:rPr>
              <a:t>Introduction</a:t>
            </a:r>
            <a:endParaRPr lang="en-US" sz="6000" b="1" cap="none" spc="0" dirty="0">
              <a:ln/>
              <a:solidFill>
                <a:schemeClr val="accent3"/>
              </a:solidFill>
              <a:effectLst/>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xmlns="" id="{04F26EBF-A359-4CEF-A23A-8F4B7BAAC941}"/>
              </a:ext>
            </a:extLst>
          </p:cNvPr>
          <p:cNvSpPr txBox="1"/>
          <p:nvPr/>
        </p:nvSpPr>
        <p:spPr>
          <a:xfrm>
            <a:off x="453701" y="1506414"/>
            <a:ext cx="6300927" cy="4401205"/>
          </a:xfrm>
          <a:prstGeom prst="rect">
            <a:avLst/>
          </a:prstGeom>
          <a:noFill/>
        </p:spPr>
        <p:txBody>
          <a:bodyPr wrap="square">
            <a:spAutoFit/>
          </a:bodyPr>
          <a:lstStyle/>
          <a:p>
            <a:pPr algn="just"/>
            <a:r>
              <a:rPr lang="en-US" sz="2000" dirty="0">
                <a:latin typeface="Times New Roman" pitchFamily="18" charset="0"/>
                <a:cs typeface="Times New Roman" pitchFamily="18" charset="0"/>
              </a:rPr>
              <a:t>The virtualization is carried out by the software layer called as the Hypervisor or Virtual Machine Monitor (VMM). Hypervisor is widely used in cloud datacenters. Benchmark is the measurement of best practice performance. Benchmarking is very essential term for the discovery of the best performance given by the particular system. Benchmarking can provides you the external references and the best practices on which to base your evaluations and to design your system processes which can be very useful in finding the gaps in the system to achieve the desired performance. Your target hypervisors are Virtual Box, VMWare workstation as an hosted hypervisors and KVM. Performance analysis of network, </a:t>
            </a:r>
            <a:r>
              <a:rPr lang="en-US" sz="2000" dirty="0" err="1">
                <a:latin typeface="Times New Roman" pitchFamily="18" charset="0"/>
                <a:cs typeface="Times New Roman" pitchFamily="18" charset="0"/>
              </a:rPr>
              <a:t>cpu</a:t>
            </a:r>
            <a:r>
              <a:rPr lang="en-US" sz="2000" dirty="0">
                <a:latin typeface="Times New Roman" pitchFamily="18" charset="0"/>
                <a:cs typeface="Times New Roman" pitchFamily="18" charset="0"/>
              </a:rPr>
              <a:t>, ram, I/O need to carried out</a:t>
            </a:r>
            <a:endParaRPr lang="en-IN" sz="20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xmlns="" id="{4A032337-9335-4C03-930B-A281A1C18AB9}"/>
              </a:ext>
            </a:extLst>
          </p:cNvPr>
          <p:cNvPicPr>
            <a:picLocks noChangeAspect="1"/>
          </p:cNvPicPr>
          <p:nvPr/>
        </p:nvPicPr>
        <p:blipFill>
          <a:blip r:embed="rId2"/>
          <a:stretch>
            <a:fillRect/>
          </a:stretch>
        </p:blipFill>
        <p:spPr>
          <a:xfrm>
            <a:off x="6940306" y="428321"/>
            <a:ext cx="5071182" cy="6007990"/>
          </a:xfrm>
          <a:prstGeom prst="rect">
            <a:avLst/>
          </a:prstGeom>
        </p:spPr>
      </p:pic>
    </p:spTree>
    <p:extLst>
      <p:ext uri="{BB962C8B-B14F-4D97-AF65-F5344CB8AC3E}">
        <p14:creationId xmlns:p14="http://schemas.microsoft.com/office/powerpoint/2010/main" val="1830422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671042F-6988-4C77-A507-F5C7F779C615}"/>
              </a:ext>
            </a:extLst>
          </p:cNvPr>
          <p:cNvSpPr/>
          <p:nvPr/>
        </p:nvSpPr>
        <p:spPr>
          <a:xfrm>
            <a:off x="5884336" y="224135"/>
            <a:ext cx="5803192"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dirty="0">
                <a:ln/>
                <a:solidFill>
                  <a:schemeClr val="accent3"/>
                </a:solidFill>
                <a:latin typeface="Times New Roman" pitchFamily="18" charset="0"/>
                <a:cs typeface="Times New Roman" pitchFamily="18" charset="0"/>
              </a:rPr>
              <a:t>Main Objective</a:t>
            </a:r>
            <a:endParaRPr lang="en-US" sz="6600" b="1" cap="none" spc="0" dirty="0">
              <a:ln/>
              <a:solidFill>
                <a:schemeClr val="accent3"/>
              </a:solidFill>
              <a:effectLst/>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xmlns="" id="{F2BC60AB-E55B-4BC4-ACD8-CDAA2D32D470}"/>
              </a:ext>
            </a:extLst>
          </p:cNvPr>
          <p:cNvSpPr txBox="1"/>
          <p:nvPr/>
        </p:nvSpPr>
        <p:spPr>
          <a:xfrm>
            <a:off x="6003789" y="1420427"/>
            <a:ext cx="5743852" cy="4401205"/>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Our main objectives of implementing this project are:</a:t>
            </a:r>
          </a:p>
          <a:p>
            <a:pPr marL="285750" indent="-285750" algn="just">
              <a:buClr>
                <a:srgbClr val="FFFF00"/>
              </a:buClr>
              <a:buFont typeface="Wingdings" panose="05000000000000000000" pitchFamily="2" charset="2"/>
              <a:buChar char="v"/>
            </a:pPr>
            <a:r>
              <a:rPr lang="en-US" sz="2000" dirty="0">
                <a:latin typeface="Times New Roman" pitchFamily="18" charset="0"/>
                <a:cs typeface="Times New Roman" pitchFamily="18" charset="0"/>
              </a:rPr>
              <a:t> To implement different Virtual Machines(Ubuntu , Fedora etc.)</a:t>
            </a:r>
          </a:p>
          <a:p>
            <a:pPr marL="285750" indent="-285750" algn="just">
              <a:buClr>
                <a:srgbClr val="FFFF00"/>
              </a:buClr>
              <a:buFont typeface="Wingdings" panose="05000000000000000000" pitchFamily="2" charset="2"/>
              <a:buChar char="v"/>
            </a:pPr>
            <a:r>
              <a:rPr lang="en-US" sz="2000" dirty="0">
                <a:latin typeface="Times New Roman" pitchFamily="18" charset="0"/>
                <a:cs typeface="Times New Roman" pitchFamily="18" charset="0"/>
              </a:rPr>
              <a:t> To examine the performance of different VM’s</a:t>
            </a:r>
          </a:p>
          <a:p>
            <a:pPr marL="285750" indent="-285750" algn="just">
              <a:buClr>
                <a:srgbClr val="FFFF00"/>
              </a:buClr>
              <a:buFont typeface="Wingdings" panose="05000000000000000000" pitchFamily="2" charset="2"/>
              <a:buChar char="v"/>
            </a:pPr>
            <a:r>
              <a:rPr lang="en-US" sz="2000" dirty="0">
                <a:latin typeface="Times New Roman" pitchFamily="18" charset="0"/>
                <a:cs typeface="Times New Roman" pitchFamily="18" charset="0"/>
              </a:rPr>
              <a:t> To perform the analysis of different VM’s under hosted Hypervisors. </a:t>
            </a:r>
          </a:p>
          <a:p>
            <a:pPr marL="285750" indent="-285750" algn="just">
              <a:buClr>
                <a:srgbClr val="FFFF00"/>
              </a:buClr>
              <a:buFont typeface="Wingdings" panose="05000000000000000000" pitchFamily="2" charset="2"/>
              <a:buChar char="v"/>
            </a:pPr>
            <a:r>
              <a:rPr lang="en-US" sz="2000" dirty="0">
                <a:latin typeface="Times New Roman" pitchFamily="18" charset="0"/>
                <a:cs typeface="Times New Roman" pitchFamily="18" charset="0"/>
              </a:rPr>
              <a:t> Then we checking the performance of stress and load taken by each VM and then differentiating with the help of graphical representation in terms of </a:t>
            </a:r>
            <a:r>
              <a:rPr lang="en-IN" sz="2000" dirty="0">
                <a:latin typeface="Times New Roman" pitchFamily="18" charset="0"/>
                <a:cs typeface="Times New Roman" pitchFamily="18" charset="0"/>
              </a:rPr>
              <a:t>network , CPU , RAM etc. on virtualized Environment .</a:t>
            </a:r>
            <a:endParaRPr lang="en-US" sz="2000" dirty="0">
              <a:latin typeface="Times New Roman" pitchFamily="18" charset="0"/>
              <a:cs typeface="Times New Roman" pitchFamily="18" charset="0"/>
            </a:endParaRPr>
          </a:p>
          <a:p>
            <a:pPr marL="285750" indent="-285750" algn="just">
              <a:buClr>
                <a:srgbClr val="FFFF00"/>
              </a:buClr>
              <a:buFont typeface="Wingdings" panose="05000000000000000000" pitchFamily="2" charset="2"/>
              <a:buChar char="v"/>
            </a:pPr>
            <a:r>
              <a:rPr lang="en-US" sz="2000" dirty="0">
                <a:latin typeface="Times New Roman" pitchFamily="18" charset="0"/>
                <a:cs typeface="Times New Roman" pitchFamily="18" charset="0"/>
              </a:rPr>
              <a:t> To analyze the performance of different hypervisors with the similar hardware configuration and operating System.</a:t>
            </a:r>
            <a:endParaRPr lang="en-IN" sz="20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837DC163-EBAD-482A-9565-569DDC177DE9}"/>
              </a:ext>
            </a:extLst>
          </p:cNvPr>
          <p:cNvPicPr>
            <a:picLocks noChangeAspect="1"/>
          </p:cNvPicPr>
          <p:nvPr/>
        </p:nvPicPr>
        <p:blipFill>
          <a:blip r:embed="rId2"/>
          <a:stretch>
            <a:fillRect/>
          </a:stretch>
        </p:blipFill>
        <p:spPr>
          <a:xfrm>
            <a:off x="251316" y="577049"/>
            <a:ext cx="5314983" cy="5823751"/>
          </a:xfrm>
          <a:prstGeom prst="rect">
            <a:avLst/>
          </a:prstGeom>
        </p:spPr>
      </p:pic>
    </p:spTree>
    <p:extLst>
      <p:ext uri="{BB962C8B-B14F-4D97-AF65-F5344CB8AC3E}">
        <p14:creationId xmlns:p14="http://schemas.microsoft.com/office/powerpoint/2010/main" val="2398111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F116EF8-BF30-4929-AF14-EFBCF3DBBAF4}"/>
              </a:ext>
            </a:extLst>
          </p:cNvPr>
          <p:cNvSpPr/>
          <p:nvPr/>
        </p:nvSpPr>
        <p:spPr>
          <a:xfrm>
            <a:off x="231027" y="286278"/>
            <a:ext cx="8516242"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cap="none" spc="0" dirty="0">
                <a:ln/>
                <a:solidFill>
                  <a:schemeClr val="accent3"/>
                </a:solidFill>
                <a:effectLst/>
                <a:latin typeface="Times New Roman" pitchFamily="18" charset="0"/>
                <a:cs typeface="Times New Roman" pitchFamily="18" charset="0"/>
              </a:rPr>
              <a:t>Proposed Methodology</a:t>
            </a:r>
          </a:p>
        </p:txBody>
      </p:sp>
      <p:sp>
        <p:nvSpPr>
          <p:cNvPr id="4" name="TextBox 3">
            <a:extLst>
              <a:ext uri="{FF2B5EF4-FFF2-40B4-BE49-F238E27FC236}">
                <a16:creationId xmlns:a16="http://schemas.microsoft.com/office/drawing/2014/main" xmlns="" id="{A3B6B4D9-B097-4AE0-BFDC-74C8A6320275}"/>
              </a:ext>
            </a:extLst>
          </p:cNvPr>
          <p:cNvSpPr txBox="1"/>
          <p:nvPr/>
        </p:nvSpPr>
        <p:spPr>
          <a:xfrm>
            <a:off x="597023" y="1300552"/>
            <a:ext cx="6094520" cy="1015663"/>
          </a:xfrm>
          <a:prstGeom prst="rect">
            <a:avLst/>
          </a:prstGeom>
          <a:noFill/>
        </p:spPr>
        <p:txBody>
          <a:bodyPr wrap="square">
            <a:spAutoFit/>
          </a:bodyPr>
          <a:lstStyle/>
          <a:p>
            <a:pPr algn="just"/>
            <a:r>
              <a:rPr lang="en-US" sz="2000" dirty="0">
                <a:latin typeface="Times New Roman" pitchFamily="18" charset="0"/>
                <a:cs typeface="Times New Roman" pitchFamily="18" charset="0"/>
              </a:rPr>
              <a:t>This section briefly describes about the methodology followed, like different types hypervisors and bench marking tools used in this project </a:t>
            </a:r>
            <a:endParaRPr lang="en-IN" sz="2000" dirty="0">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xmlns="" id="{3D6F72BF-E73C-4ACB-BF98-841161A94A87}"/>
              </a:ext>
            </a:extLst>
          </p:cNvPr>
          <p:cNvSpPr txBox="1"/>
          <p:nvPr/>
        </p:nvSpPr>
        <p:spPr>
          <a:xfrm>
            <a:off x="668044" y="3129313"/>
            <a:ext cx="6094520" cy="3170099"/>
          </a:xfrm>
          <a:prstGeom prst="rect">
            <a:avLst/>
          </a:prstGeom>
          <a:noFill/>
        </p:spPr>
        <p:txBody>
          <a:bodyPr wrap="square">
            <a:spAutoFit/>
          </a:bodyPr>
          <a:lstStyle/>
          <a:p>
            <a:pPr algn="just"/>
            <a:r>
              <a:rPr lang="en-US" sz="2000" dirty="0">
                <a:latin typeface="Times New Roman" pitchFamily="18" charset="0"/>
                <a:cs typeface="Times New Roman" pitchFamily="18" charset="0"/>
              </a:rPr>
              <a:t>Virtualization is carried out by the software layer called as the Hypervisor or Virtual Machine Monitor (VMM). There exists various type of hypervisors like open source Hyper-visors and commercial Hypervisors. In the area like Distributed Database, Parallel computing and Cloud computing Hypervisor is widely used2 . Below are the two different hypervisors taken for analysis in this complete project that are:</a:t>
            </a:r>
            <a:endParaRPr lang="en-IN" sz="2000" dirty="0">
              <a:latin typeface="Times New Roman" pitchFamily="18" charset="0"/>
              <a:cs typeface="Times New Roman" pitchFamily="18" charset="0"/>
            </a:endParaRPr>
          </a:p>
          <a:p>
            <a:pPr marL="285750" indent="-285750" algn="just">
              <a:buClr>
                <a:srgbClr val="FFFF00"/>
              </a:buClr>
              <a:buFont typeface="Wingdings" panose="05000000000000000000" pitchFamily="2" charset="2"/>
              <a:buChar char="v"/>
            </a:pPr>
            <a:r>
              <a:rPr lang="en-IN" sz="2000" dirty="0">
                <a:latin typeface="Times New Roman" pitchFamily="18" charset="0"/>
                <a:cs typeface="Times New Roman" pitchFamily="18" charset="0"/>
              </a:rPr>
              <a:t> Virtual Box </a:t>
            </a:r>
          </a:p>
          <a:p>
            <a:pPr marL="285750" indent="-285750" algn="just">
              <a:buClr>
                <a:srgbClr val="FFFF00"/>
              </a:buClr>
              <a:buFont typeface="Wingdings" panose="05000000000000000000" pitchFamily="2" charset="2"/>
              <a:buChar char="v"/>
            </a:pPr>
            <a:r>
              <a:rPr lang="en-IN" sz="2000" dirty="0">
                <a:latin typeface="Times New Roman" pitchFamily="18" charset="0"/>
                <a:cs typeface="Times New Roman" pitchFamily="18" charset="0"/>
              </a:rPr>
              <a:t>VMware</a:t>
            </a:r>
          </a:p>
        </p:txBody>
      </p:sp>
      <p:sp>
        <p:nvSpPr>
          <p:cNvPr id="7" name="Rectangle 6">
            <a:extLst>
              <a:ext uri="{FF2B5EF4-FFF2-40B4-BE49-F238E27FC236}">
                <a16:creationId xmlns:a16="http://schemas.microsoft.com/office/drawing/2014/main" xmlns="" id="{CC69ED24-85CE-41A7-995E-6B160D62D4EB}"/>
              </a:ext>
            </a:extLst>
          </p:cNvPr>
          <p:cNvSpPr/>
          <p:nvPr/>
        </p:nvSpPr>
        <p:spPr>
          <a:xfrm>
            <a:off x="762132" y="2205983"/>
            <a:ext cx="397416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Hypervisors -</a:t>
            </a:r>
          </a:p>
        </p:txBody>
      </p:sp>
    </p:spTree>
    <p:extLst>
      <p:ext uri="{BB962C8B-B14F-4D97-AF65-F5344CB8AC3E}">
        <p14:creationId xmlns:p14="http://schemas.microsoft.com/office/powerpoint/2010/main" val="2157946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4ED8CD3-9D59-4F3A-BAAE-DE19086E9B82}"/>
              </a:ext>
            </a:extLst>
          </p:cNvPr>
          <p:cNvSpPr/>
          <p:nvPr/>
        </p:nvSpPr>
        <p:spPr>
          <a:xfrm>
            <a:off x="592880" y="277401"/>
            <a:ext cx="4365747" cy="1107996"/>
          </a:xfrm>
          <a:prstGeom prst="rect">
            <a:avLst/>
          </a:prstGeom>
          <a:noFill/>
        </p:spPr>
        <p:txBody>
          <a:bodyPr wrap="none" lIns="91440" tIns="45720" rIns="91440" bIns="45720">
            <a:spAutoFit/>
          </a:bodyPr>
          <a:lstStyle/>
          <a:p>
            <a:pPr algn="ctr"/>
            <a:r>
              <a:rPr lang="en-U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Virtual Box </a:t>
            </a:r>
          </a:p>
        </p:txBody>
      </p:sp>
      <p:sp>
        <p:nvSpPr>
          <p:cNvPr id="4" name="TextBox 3">
            <a:extLst>
              <a:ext uri="{FF2B5EF4-FFF2-40B4-BE49-F238E27FC236}">
                <a16:creationId xmlns:a16="http://schemas.microsoft.com/office/drawing/2014/main" xmlns="" id="{24F9045E-FB0D-4606-AD67-B9459AE8666A}"/>
              </a:ext>
            </a:extLst>
          </p:cNvPr>
          <p:cNvSpPr txBox="1"/>
          <p:nvPr/>
        </p:nvSpPr>
        <p:spPr>
          <a:xfrm>
            <a:off x="361071" y="1461740"/>
            <a:ext cx="6094520" cy="2246769"/>
          </a:xfrm>
          <a:prstGeom prst="rect">
            <a:avLst/>
          </a:prstGeom>
          <a:noFill/>
        </p:spPr>
        <p:txBody>
          <a:bodyPr wrap="square">
            <a:spAutoFit/>
          </a:bodyPr>
          <a:lstStyle/>
          <a:p>
            <a:pPr algn="just"/>
            <a:r>
              <a:rPr lang="en-US" sz="2000" dirty="0">
                <a:latin typeface="Times New Roman" pitchFamily="18" charset="0"/>
                <a:cs typeface="Times New Roman" pitchFamily="18" charset="0"/>
              </a:rPr>
              <a:t>Virtual Box virtualization is a cross-platform application. It hosted hypervisor type. It installs on your existing Intel or AMD-based computers, whether they run on Windows, Mac, Linux or Solaris operating system. Secondly, it extends the existing capabilities of the computer, so that it can run multiple operating systems at the same time (multi-virtual machine). </a:t>
            </a:r>
            <a:endParaRPr lang="en-IN" sz="20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xmlns="" id="{B4A4A94C-1711-4D11-AC44-8856FB35F510}"/>
              </a:ext>
            </a:extLst>
          </p:cNvPr>
          <p:cNvPicPr>
            <a:picLocks noChangeAspect="1"/>
          </p:cNvPicPr>
          <p:nvPr/>
        </p:nvPicPr>
        <p:blipFill>
          <a:blip r:embed="rId2"/>
          <a:stretch>
            <a:fillRect/>
          </a:stretch>
        </p:blipFill>
        <p:spPr>
          <a:xfrm>
            <a:off x="6455591" y="2265101"/>
            <a:ext cx="5467119" cy="4334568"/>
          </a:xfrm>
          <a:prstGeom prst="rect">
            <a:avLst/>
          </a:prstGeom>
        </p:spPr>
      </p:pic>
    </p:spTree>
    <p:extLst>
      <p:ext uri="{BB962C8B-B14F-4D97-AF65-F5344CB8AC3E}">
        <p14:creationId xmlns:p14="http://schemas.microsoft.com/office/powerpoint/2010/main" val="1527970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6A3B53A-2599-4FD1-9B45-313DE766B5EE}"/>
              </a:ext>
            </a:extLst>
          </p:cNvPr>
          <p:cNvSpPr/>
          <p:nvPr/>
        </p:nvSpPr>
        <p:spPr>
          <a:xfrm>
            <a:off x="7323952" y="241891"/>
            <a:ext cx="3190297" cy="1107996"/>
          </a:xfrm>
          <a:prstGeom prst="rect">
            <a:avLst/>
          </a:prstGeom>
          <a:noFill/>
        </p:spPr>
        <p:txBody>
          <a:bodyPr wrap="none" lIns="91440" tIns="45720" rIns="91440" bIns="45720">
            <a:spAutoFit/>
          </a:bodyPr>
          <a:lstStyle/>
          <a:p>
            <a:pPr algn="ctr"/>
            <a:r>
              <a:rPr lang="en-U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VMware</a:t>
            </a:r>
          </a:p>
        </p:txBody>
      </p:sp>
      <p:sp>
        <p:nvSpPr>
          <p:cNvPr id="4" name="TextBox 3">
            <a:extLst>
              <a:ext uri="{FF2B5EF4-FFF2-40B4-BE49-F238E27FC236}">
                <a16:creationId xmlns:a16="http://schemas.microsoft.com/office/drawing/2014/main" xmlns="" id="{1428703F-C45A-49DC-91E0-27FA0CEE31E9}"/>
              </a:ext>
            </a:extLst>
          </p:cNvPr>
          <p:cNvSpPr txBox="1"/>
          <p:nvPr/>
        </p:nvSpPr>
        <p:spPr>
          <a:xfrm>
            <a:off x="5710561" y="1568557"/>
            <a:ext cx="6094520" cy="2246769"/>
          </a:xfrm>
          <a:prstGeom prst="rect">
            <a:avLst/>
          </a:prstGeom>
          <a:noFill/>
        </p:spPr>
        <p:txBody>
          <a:bodyPr wrap="square">
            <a:spAutoFit/>
          </a:bodyPr>
          <a:lstStyle/>
          <a:p>
            <a:pPr algn="just"/>
            <a:r>
              <a:rPr lang="en-US" sz="2000" dirty="0">
                <a:latin typeface="Times New Roman" pitchFamily="18" charset="0"/>
                <a:cs typeface="Times New Roman" pitchFamily="18" charset="0"/>
              </a:rPr>
              <a:t>Here we used the VMware workstation 9.0 as the hosted hypervisor. VMware Workstation, in the Windows and Linux operating systems running a hosted hypervisor (an earlier version of the x86 version available) 64-bit version; it enables the user to build a single physical machine Virtual Machine (VM), and use them at the same time along with the actual machine. </a:t>
            </a:r>
            <a:endParaRPr lang="en-IN" sz="20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xmlns="" id="{416783E5-2131-47C4-8BF1-DB214A1042FC}"/>
              </a:ext>
            </a:extLst>
          </p:cNvPr>
          <p:cNvPicPr>
            <a:picLocks noChangeAspect="1"/>
          </p:cNvPicPr>
          <p:nvPr/>
        </p:nvPicPr>
        <p:blipFill>
          <a:blip r:embed="rId2"/>
          <a:stretch>
            <a:fillRect/>
          </a:stretch>
        </p:blipFill>
        <p:spPr>
          <a:xfrm>
            <a:off x="252043" y="765698"/>
            <a:ext cx="5127826" cy="5326604"/>
          </a:xfrm>
          <a:prstGeom prst="rect">
            <a:avLst/>
          </a:prstGeom>
        </p:spPr>
      </p:pic>
    </p:spTree>
    <p:extLst>
      <p:ext uri="{BB962C8B-B14F-4D97-AF65-F5344CB8AC3E}">
        <p14:creationId xmlns:p14="http://schemas.microsoft.com/office/powerpoint/2010/main" val="130994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B2413D0-DF7A-4EB4-8C8A-085EC8BC59FD}"/>
              </a:ext>
            </a:extLst>
          </p:cNvPr>
          <p:cNvSpPr/>
          <p:nvPr/>
        </p:nvSpPr>
        <p:spPr>
          <a:xfrm>
            <a:off x="-386967" y="128559"/>
            <a:ext cx="11385709" cy="193899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dirty="0">
                <a:ln/>
                <a:solidFill>
                  <a:schemeClr val="accent3"/>
                </a:solidFill>
                <a:latin typeface="Times New Roman" pitchFamily="18" charset="0"/>
                <a:cs typeface="Times New Roman" pitchFamily="18" charset="0"/>
              </a:rPr>
              <a:t>Benchmarking Tools Used to perform the analysis</a:t>
            </a:r>
            <a:endParaRPr lang="en-US" sz="6000" b="1" cap="none" spc="0" dirty="0">
              <a:ln/>
              <a:solidFill>
                <a:schemeClr val="accent3"/>
              </a:solidFill>
              <a:effectLst/>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xmlns="" id="{B4044B0D-275F-446B-8CC4-6F50E7E289EA}"/>
              </a:ext>
            </a:extLst>
          </p:cNvPr>
          <p:cNvSpPr txBox="1"/>
          <p:nvPr/>
        </p:nvSpPr>
        <p:spPr>
          <a:xfrm>
            <a:off x="345538" y="2028616"/>
            <a:ext cx="10653204" cy="2185214"/>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There are different tools available to benchmark and as well to generate the stress to operating system. But we basically used two common tools such as : - </a:t>
            </a:r>
          </a:p>
          <a:p>
            <a:pPr algn="just"/>
            <a:endParaRPr lang="en-US" sz="2000" dirty="0">
              <a:latin typeface="Times New Roman" pitchFamily="18" charset="0"/>
              <a:cs typeface="Times New Roman" pitchFamily="18" charset="0"/>
            </a:endParaRPr>
          </a:p>
          <a:p>
            <a:pPr marL="342900" indent="-342900" algn="just">
              <a:buClr>
                <a:srgbClr val="FFFF00"/>
              </a:buClr>
              <a:buFont typeface="Wingdings" panose="05000000000000000000" pitchFamily="2" charset="2"/>
              <a:buChar char="v"/>
            </a:pPr>
            <a:r>
              <a:rPr lang="en-US" sz="2000" dirty="0">
                <a:latin typeface="Times New Roman" pitchFamily="18" charset="0"/>
                <a:cs typeface="Times New Roman" pitchFamily="18" charset="0"/>
              </a:rPr>
              <a:t> Stress</a:t>
            </a:r>
          </a:p>
          <a:p>
            <a:pPr marL="342900" indent="-342900" algn="just">
              <a:buClr>
                <a:srgbClr val="FFFF00"/>
              </a:buClr>
              <a:buFont typeface="Wingdings" panose="05000000000000000000" pitchFamily="2" charset="2"/>
              <a:buChar char="v"/>
            </a:pPr>
            <a:r>
              <a:rPr lang="en-US" sz="2000" dirty="0">
                <a:latin typeface="Times New Roman" pitchFamily="18" charset="0"/>
                <a:cs typeface="Times New Roman" pitchFamily="18" charset="0"/>
              </a:rPr>
              <a:t>Glances</a:t>
            </a:r>
          </a:p>
          <a:p>
            <a:endParaRPr lang="en-IN" dirty="0"/>
          </a:p>
          <a:p>
            <a:endParaRPr lang="en-IN" dirty="0"/>
          </a:p>
        </p:txBody>
      </p:sp>
      <p:pic>
        <p:nvPicPr>
          <p:cNvPr id="7" name="Picture 6">
            <a:extLst>
              <a:ext uri="{FF2B5EF4-FFF2-40B4-BE49-F238E27FC236}">
                <a16:creationId xmlns:a16="http://schemas.microsoft.com/office/drawing/2014/main" xmlns="" id="{3C84CF46-9F08-4F25-A2E3-2796D130C2E4}"/>
              </a:ext>
            </a:extLst>
          </p:cNvPr>
          <p:cNvPicPr>
            <a:picLocks noChangeAspect="1"/>
          </p:cNvPicPr>
          <p:nvPr/>
        </p:nvPicPr>
        <p:blipFill>
          <a:blip r:embed="rId2"/>
          <a:stretch>
            <a:fillRect/>
          </a:stretch>
        </p:blipFill>
        <p:spPr>
          <a:xfrm>
            <a:off x="6800296" y="3101920"/>
            <a:ext cx="4677746" cy="3512111"/>
          </a:xfrm>
          <a:prstGeom prst="rect">
            <a:avLst/>
          </a:prstGeom>
        </p:spPr>
      </p:pic>
    </p:spTree>
    <p:extLst>
      <p:ext uri="{BB962C8B-B14F-4D97-AF65-F5344CB8AC3E}">
        <p14:creationId xmlns:p14="http://schemas.microsoft.com/office/powerpoint/2010/main" val="2287945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1CC3358B-5FC1-45C9-83A5-FC7BA8C5D338}"/>
              </a:ext>
            </a:extLst>
          </p:cNvPr>
          <p:cNvSpPr txBox="1"/>
          <p:nvPr/>
        </p:nvSpPr>
        <p:spPr>
          <a:xfrm>
            <a:off x="588145" y="1643199"/>
            <a:ext cx="5430915" cy="1938992"/>
          </a:xfrm>
          <a:prstGeom prst="rect">
            <a:avLst/>
          </a:prstGeom>
          <a:noFill/>
        </p:spPr>
        <p:txBody>
          <a:bodyPr wrap="square">
            <a:spAutoFit/>
          </a:bodyPr>
          <a:lstStyle/>
          <a:p>
            <a:pPr algn="just"/>
            <a:r>
              <a:rPr lang="en-US" sz="2000" dirty="0">
                <a:latin typeface="Times New Roman" pitchFamily="18" charset="0"/>
                <a:cs typeface="Times New Roman" pitchFamily="18" charset="0"/>
              </a:rPr>
              <a:t>Stress is an open source software in Linux which is used to create the stress on OS and this will help in analyzing the performance. Stress is a deliberately simple workload generator for POSIX systems. It imposes a configurable amount of CPU , memory , I/O, and disk stress on the system. </a:t>
            </a:r>
            <a:endParaRPr lang="en-IN" sz="2000" dirty="0">
              <a:latin typeface="Times New Roman" pitchFamily="18" charset="0"/>
              <a:cs typeface="Times New Roman" pitchFamily="18" charset="0"/>
            </a:endParaRPr>
          </a:p>
        </p:txBody>
      </p:sp>
      <p:sp>
        <p:nvSpPr>
          <p:cNvPr id="8" name="Rectangle 7">
            <a:extLst>
              <a:ext uri="{FF2B5EF4-FFF2-40B4-BE49-F238E27FC236}">
                <a16:creationId xmlns:a16="http://schemas.microsoft.com/office/drawing/2014/main" xmlns="" id="{457DFE4D-F7C7-4BA1-ABA7-0A0DE5C54451}"/>
              </a:ext>
            </a:extLst>
          </p:cNvPr>
          <p:cNvSpPr/>
          <p:nvPr/>
        </p:nvSpPr>
        <p:spPr>
          <a:xfrm>
            <a:off x="744763" y="383933"/>
            <a:ext cx="3600345" cy="1015663"/>
          </a:xfrm>
          <a:prstGeom prst="rect">
            <a:avLst/>
          </a:prstGeom>
          <a:noFill/>
        </p:spPr>
        <p:txBody>
          <a:bodyPr wrap="non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Stress Tool</a:t>
            </a:r>
          </a:p>
        </p:txBody>
      </p:sp>
      <p:pic>
        <p:nvPicPr>
          <p:cNvPr id="9" name="Picture 8">
            <a:extLst>
              <a:ext uri="{FF2B5EF4-FFF2-40B4-BE49-F238E27FC236}">
                <a16:creationId xmlns:a16="http://schemas.microsoft.com/office/drawing/2014/main" xmlns="" id="{0C895016-A159-4949-A038-1A8D6F187B0D}"/>
              </a:ext>
            </a:extLst>
          </p:cNvPr>
          <p:cNvPicPr>
            <a:picLocks noChangeAspect="1"/>
          </p:cNvPicPr>
          <p:nvPr/>
        </p:nvPicPr>
        <p:blipFill>
          <a:blip r:embed="rId2"/>
          <a:stretch>
            <a:fillRect/>
          </a:stretch>
        </p:blipFill>
        <p:spPr>
          <a:xfrm>
            <a:off x="6844684" y="383933"/>
            <a:ext cx="3870664" cy="2920753"/>
          </a:xfrm>
          <a:prstGeom prst="rect">
            <a:avLst/>
          </a:prstGeom>
        </p:spPr>
      </p:pic>
      <p:pic>
        <p:nvPicPr>
          <p:cNvPr id="10" name="Picture 9">
            <a:extLst>
              <a:ext uri="{FF2B5EF4-FFF2-40B4-BE49-F238E27FC236}">
                <a16:creationId xmlns:a16="http://schemas.microsoft.com/office/drawing/2014/main" xmlns="" id="{B23CD964-D000-4EBD-8D49-DE6FA230B609}"/>
              </a:ext>
            </a:extLst>
          </p:cNvPr>
          <p:cNvPicPr>
            <a:picLocks noChangeAspect="1"/>
          </p:cNvPicPr>
          <p:nvPr/>
        </p:nvPicPr>
        <p:blipFill>
          <a:blip r:embed="rId3"/>
          <a:stretch>
            <a:fillRect/>
          </a:stretch>
        </p:blipFill>
        <p:spPr>
          <a:xfrm>
            <a:off x="8611340" y="3553315"/>
            <a:ext cx="3213715" cy="3142694"/>
          </a:xfrm>
          <a:prstGeom prst="rect">
            <a:avLst/>
          </a:prstGeom>
        </p:spPr>
      </p:pic>
    </p:spTree>
    <p:extLst>
      <p:ext uri="{BB962C8B-B14F-4D97-AF65-F5344CB8AC3E}">
        <p14:creationId xmlns:p14="http://schemas.microsoft.com/office/powerpoint/2010/main" val="3700099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97DF59C-D154-41C4-A1AB-3E19B6470792}"/>
              </a:ext>
            </a:extLst>
          </p:cNvPr>
          <p:cNvSpPr/>
          <p:nvPr/>
        </p:nvSpPr>
        <p:spPr>
          <a:xfrm>
            <a:off x="7196115" y="463832"/>
            <a:ext cx="4239943" cy="1015663"/>
          </a:xfrm>
          <a:prstGeom prst="rect">
            <a:avLst/>
          </a:prstGeom>
          <a:noFill/>
        </p:spPr>
        <p:txBody>
          <a:bodyPr wrap="non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rPr>
              <a:t>Glances Tool</a:t>
            </a:r>
            <a:endPar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xmlns="" id="{8070BE88-735E-4096-B063-D0A2AA9A3B29}"/>
              </a:ext>
            </a:extLst>
          </p:cNvPr>
          <p:cNvSpPr txBox="1"/>
          <p:nvPr/>
        </p:nvSpPr>
        <p:spPr>
          <a:xfrm>
            <a:off x="5974109" y="1598344"/>
            <a:ext cx="5796665" cy="2554545"/>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Glances is a cross-platform monitoring tool which aims to present a maximum of information in a minimum of space through a curses or Web based interface. It can adapt dynamically the displayed information depending on the terminal size. In simple it is a monitoring tool</a:t>
            </a:r>
          </a:p>
          <a:p>
            <a:pPr algn="just"/>
            <a:r>
              <a:rPr lang="en-US" sz="2000" dirty="0">
                <a:latin typeface="Times New Roman" pitchFamily="18" charset="0"/>
                <a:cs typeface="Times New Roman" pitchFamily="18" charset="0"/>
              </a:rPr>
              <a:t>Thus it is free software to monitor Linux Operating System from a text interface. </a:t>
            </a:r>
            <a:endParaRPr lang="en-IN" sz="20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xmlns="" id="{949FF1F6-37B1-4B0C-B0B0-AAD3046E6B9C}"/>
              </a:ext>
            </a:extLst>
          </p:cNvPr>
          <p:cNvPicPr>
            <a:picLocks noChangeAspect="1"/>
          </p:cNvPicPr>
          <p:nvPr/>
        </p:nvPicPr>
        <p:blipFill>
          <a:blip r:embed="rId2"/>
          <a:stretch>
            <a:fillRect/>
          </a:stretch>
        </p:blipFill>
        <p:spPr>
          <a:xfrm>
            <a:off x="1033323" y="3852446"/>
            <a:ext cx="4307519" cy="2530598"/>
          </a:xfrm>
          <a:prstGeom prst="rect">
            <a:avLst/>
          </a:prstGeom>
        </p:spPr>
      </p:pic>
      <p:pic>
        <p:nvPicPr>
          <p:cNvPr id="6" name="Picture 5">
            <a:extLst>
              <a:ext uri="{FF2B5EF4-FFF2-40B4-BE49-F238E27FC236}">
                <a16:creationId xmlns:a16="http://schemas.microsoft.com/office/drawing/2014/main" xmlns="" id="{2798D090-A684-47DB-854C-EE46EB4FBA26}"/>
              </a:ext>
            </a:extLst>
          </p:cNvPr>
          <p:cNvPicPr>
            <a:picLocks noChangeAspect="1"/>
          </p:cNvPicPr>
          <p:nvPr/>
        </p:nvPicPr>
        <p:blipFill>
          <a:blip r:embed="rId3"/>
          <a:stretch>
            <a:fillRect/>
          </a:stretch>
        </p:blipFill>
        <p:spPr>
          <a:xfrm>
            <a:off x="421226" y="259699"/>
            <a:ext cx="2765857" cy="3231471"/>
          </a:xfrm>
          <a:prstGeom prst="rect">
            <a:avLst/>
          </a:prstGeom>
        </p:spPr>
      </p:pic>
    </p:spTree>
    <p:extLst>
      <p:ext uri="{BB962C8B-B14F-4D97-AF65-F5344CB8AC3E}">
        <p14:creationId xmlns:p14="http://schemas.microsoft.com/office/powerpoint/2010/main" val="27379320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xmlns=""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10</TotalTime>
  <Words>901</Words>
  <Application>Microsoft Office PowerPoint</Application>
  <PresentationFormat>Custom</PresentationFormat>
  <Paragraphs>61</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nitinagrawal1825@hotmail.com</cp:lastModifiedBy>
  <cp:revision>29</cp:revision>
  <dcterms:created xsi:type="dcterms:W3CDTF">2021-06-28T15:46:16Z</dcterms:created>
  <dcterms:modified xsi:type="dcterms:W3CDTF">2021-06-29T10:13:17Z</dcterms:modified>
</cp:coreProperties>
</file>